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23"/>
  </p:notesMasterIdLst>
  <p:sldIdLst>
    <p:sldId id="256" r:id="rId2"/>
    <p:sldId id="257" r:id="rId3"/>
    <p:sldId id="258" r:id="rId4"/>
    <p:sldId id="272" r:id="rId5"/>
    <p:sldId id="273" r:id="rId6"/>
    <p:sldId id="274" r:id="rId7"/>
    <p:sldId id="275" r:id="rId8"/>
    <p:sldId id="277" r:id="rId9"/>
    <p:sldId id="280" r:id="rId10"/>
    <p:sldId id="284" r:id="rId11"/>
    <p:sldId id="290" r:id="rId12"/>
    <p:sldId id="287" r:id="rId13"/>
    <p:sldId id="291" r:id="rId14"/>
    <p:sldId id="289" r:id="rId15"/>
    <p:sldId id="292" r:id="rId16"/>
    <p:sldId id="293" r:id="rId17"/>
    <p:sldId id="271" r:id="rId18"/>
    <p:sldId id="296" r:id="rId19"/>
    <p:sldId id="270" r:id="rId20"/>
    <p:sldId id="268" r:id="rId21"/>
    <p:sldId id="269" r:id="rId22"/>
  </p:sldIdLst>
  <p:sldSz cx="9144000" cy="5143500" type="screen16x9"/>
  <p:notesSz cx="6858000" cy="9144000"/>
  <p:embeddedFontLst>
    <p:embeddedFont>
      <p:font typeface="Average" panose="020B0604020202020204" charset="0"/>
      <p:regular r:id="rId24"/>
    </p:embeddedFont>
    <p:embeddedFont>
      <p:font typeface="Lato" panose="020F0502020204030203" pitchFamily="34" charset="0"/>
      <p:regular r:id="rId25"/>
      <p:bold r:id="rId26"/>
      <p:italic r:id="rId27"/>
      <p:boldItalic r:id="rId28"/>
    </p:embeddedFont>
    <p:embeddedFont>
      <p:font typeface="Libre Franklin" pitchFamily="2" charset="0"/>
      <p:regular r:id="rId29"/>
      <p:bold r:id="rId30"/>
      <p:italic r:id="rId31"/>
      <p:boldItalic r:id="rId32"/>
    </p:embeddedFont>
    <p:embeddedFont>
      <p:font typeface="Raleway" pitchFamily="2" charset="0"/>
      <p:regular r:id="rId33"/>
      <p:bold r:id="rId34"/>
      <p:italic r:id="rId35"/>
      <p:bold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8" d="100"/>
          <a:sy n="138" d="100"/>
        </p:scale>
        <p:origin x="834" y="1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60309345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c6f91993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c6f91993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339483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c6f91993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c6f91993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35133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7815bd0e38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17815bd0e38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19396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4ec242f31c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14ec242f31c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79050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c6f919934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c6f919934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48026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c6f919934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c6f919934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18615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" name="Google Shape;36;p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7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" name="Google Shape;59;p8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9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" name="Google Shape;77;p11"/>
          <p:cNvSpPr txBox="1">
            <a:spLocks noGrp="1"/>
          </p:cNvSpPr>
          <p:nvPr>
            <p:ph type="title" hasCustomPrompt="1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7" Type="http://schemas.openxmlformats.org/officeDocument/2006/relationships/image" Target="../media/image15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jpg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file:///E:\Intelligent_system\Yolo\Video%20results\4.wmv" TargetMode="External"/><Relationship Id="rId3" Type="http://schemas.openxmlformats.org/officeDocument/2006/relationships/image" Target="../media/image19.jpg"/><Relationship Id="rId7" Type="http://schemas.openxmlformats.org/officeDocument/2006/relationships/image" Target="../media/image23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jpg"/><Relationship Id="rId5" Type="http://schemas.openxmlformats.org/officeDocument/2006/relationships/image" Target="../media/image21.jpg"/><Relationship Id="rId10" Type="http://schemas.openxmlformats.org/officeDocument/2006/relationships/hyperlink" Target="file:///E:\Intelligent_system\Yolo\Video%20results\7.mp4" TargetMode="External"/><Relationship Id="rId4" Type="http://schemas.openxmlformats.org/officeDocument/2006/relationships/image" Target="../media/image20.jpg"/><Relationship Id="rId9" Type="http://schemas.openxmlformats.org/officeDocument/2006/relationships/hyperlink" Target="file:///E:\Intelligent_system\Yolo\Video%20results\6.wmv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WongKinYiu/yolov7" TargetMode="External"/><Relationship Id="rId3" Type="http://schemas.openxmlformats.org/officeDocument/2006/relationships/hyperlink" Target="https://github.com/tensorflow/models/blob/master/research/object_detection/g3doc/tf2_detection_zoo.md" TargetMode="External"/><Relationship Id="rId7" Type="http://schemas.openxmlformats.org/officeDocument/2006/relationships/hyperlink" Target="https://blog.roboflow.com/yolov7-breakdown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allaboutberlin.com/guides/photography-laws-germany#how-do-i-get-permission" TargetMode="External"/><Relationship Id="rId5" Type="http://schemas.openxmlformats.org/officeDocument/2006/relationships/hyperlink" Target="https://www.europarl.europa.eu/RegData/etudes/STUD/2020/641530/EPRS_STU(2020)641530_EN.pdf" TargetMode="External"/><Relationship Id="rId4" Type="http://schemas.openxmlformats.org/officeDocument/2006/relationships/hyperlink" Target="https://bisa.tech/insights-and-research/58-gdpr-data-subject-rights.html" TargetMode="External"/><Relationship Id="rId9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>
            <a:spLocks noGrp="1"/>
          </p:cNvSpPr>
          <p:nvPr>
            <p:ph type="ctrTitle"/>
          </p:nvPr>
        </p:nvSpPr>
        <p:spPr>
          <a:xfrm>
            <a:off x="671250" y="1237000"/>
            <a:ext cx="7801500" cy="21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300"/>
              </a:spcAft>
              <a:buSzPts val="990"/>
              <a:buNone/>
            </a:pPr>
            <a:r>
              <a:rPr lang="en" sz="2540" b="1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AI DRIVEN ADJUSTMENT OF PUBLIC IMAGES/VIDEOS FOR COMPLIANCE TO GENERAL DATA PROTECTION REGULATION (GDPR)</a:t>
            </a:r>
            <a:endParaRPr sz="452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7" name="Google Shape;87;p13"/>
          <p:cNvSpPr txBox="1">
            <a:spLocks noGrp="1"/>
          </p:cNvSpPr>
          <p:nvPr>
            <p:ph type="subTitle" idx="1"/>
          </p:nvPr>
        </p:nvSpPr>
        <p:spPr>
          <a:xfrm>
            <a:off x="727952" y="4427275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December 22, 2022</a:t>
            </a:r>
            <a:endParaRPr dirty="0"/>
          </a:p>
        </p:txBody>
      </p:sp>
      <p:sp>
        <p:nvSpPr>
          <p:cNvPr id="88" name="Google Shape;88;p13"/>
          <p:cNvSpPr txBox="1"/>
          <p:nvPr/>
        </p:nvSpPr>
        <p:spPr>
          <a:xfrm>
            <a:off x="6376250" y="2843125"/>
            <a:ext cx="2791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89" name="Google Shape;89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3272" y="4478775"/>
            <a:ext cx="3080725" cy="664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78748CB7-3787-2C39-16ED-5179AADA0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 err="1"/>
              <a:t>Yolo</a:t>
            </a:r>
            <a:r>
              <a:rPr lang="en-IN" dirty="0"/>
              <a:t> V5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E3602D4A-3A66-CFBB-22F8-A0A21ABDB6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9325" y="2078875"/>
            <a:ext cx="7167766" cy="2261100"/>
          </a:xfrm>
        </p:spPr>
        <p:txBody>
          <a:bodyPr/>
          <a:lstStyle/>
          <a:p>
            <a:r>
              <a:rPr lang="en-IN" sz="180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 is an object detection model developed by </a:t>
            </a:r>
            <a:r>
              <a:rPr lang="en-IN" sz="1800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Ultralytics</a:t>
            </a:r>
            <a:r>
              <a:rPr lang="en-IN" sz="180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 2020.</a:t>
            </a:r>
          </a:p>
          <a:p>
            <a:r>
              <a:rPr lang="en-IN" sz="180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training model uses a 640x640 pixel resolution.</a:t>
            </a:r>
          </a:p>
          <a:p>
            <a:r>
              <a:rPr lang="en-IN" sz="180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100 epochs were used to train the model.</a:t>
            </a:r>
          </a:p>
          <a:p>
            <a:r>
              <a:rPr lang="en-IN" sz="180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Time taken : approx. 6 hrs on Nvidia RTX 3060 GPU</a:t>
            </a:r>
          </a:p>
          <a:p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430441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78748CB7-3787-2C39-16ED-5179AADA03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800" y="549724"/>
            <a:ext cx="7688400" cy="535200"/>
          </a:xfrm>
        </p:spPr>
        <p:txBody>
          <a:bodyPr>
            <a:normAutofit fontScale="90000"/>
          </a:bodyPr>
          <a:lstStyle/>
          <a:p>
            <a:pPr algn="ctr"/>
            <a:r>
              <a:rPr lang="en-IN" dirty="0" err="1"/>
              <a:t>Yolo</a:t>
            </a:r>
            <a:r>
              <a:rPr lang="en-IN" dirty="0"/>
              <a:t> V5 Detection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2EF739-8895-A323-F5A6-85ADDA5865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2091" y="1389703"/>
            <a:ext cx="5403273" cy="3438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9694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78748CB7-3787-2C39-16ED-5179AADA0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 err="1"/>
              <a:t>Yolo</a:t>
            </a:r>
            <a:r>
              <a:rPr lang="en-IN" dirty="0"/>
              <a:t> V7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E3602D4A-3A66-CFBB-22F8-A0A21ABDB6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9325" y="2078875"/>
            <a:ext cx="7688400" cy="2261100"/>
          </a:xfrm>
        </p:spPr>
        <p:txBody>
          <a:bodyPr/>
          <a:lstStyle/>
          <a:p>
            <a:pPr algn="just"/>
            <a:r>
              <a:rPr lang="en-US" sz="1600" b="0" i="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Lato" panose="020F0502020204030203" pitchFamily="34" charset="0"/>
                <a:cs typeface="Times New Roman" panose="02020603050405020304" pitchFamily="18" charset="0"/>
              </a:rPr>
              <a:t>Object detection model developed by </a:t>
            </a:r>
            <a:r>
              <a:rPr lang="en-US" sz="1600" b="1" i="0" u="none" strike="noStrike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Lato" panose="020F0502020204030203" pitchFamily="34" charset="0"/>
                <a:cs typeface="Times New Roman" panose="02020603050405020304" pitchFamily="18" charset="0"/>
              </a:rPr>
              <a:t>WongKinYiu</a:t>
            </a:r>
            <a:r>
              <a:rPr lang="en-US" sz="1600" b="0" i="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Lato" panose="020F0502020204030203" pitchFamily="34" charset="0"/>
                <a:cs typeface="Times New Roman" panose="02020603050405020304" pitchFamily="18" charset="0"/>
              </a:rPr>
              <a:t> and </a:t>
            </a:r>
            <a:r>
              <a:rPr lang="en-US" sz="1600" b="1" i="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Lato" panose="020F0502020204030203" pitchFamily="34" charset="0"/>
                <a:cs typeface="Times New Roman" panose="02020603050405020304" pitchFamily="18" charset="0"/>
              </a:rPr>
              <a:t>Alexey </a:t>
            </a:r>
            <a:r>
              <a:rPr lang="en-US" sz="1600" b="1" i="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Lato" panose="020F0502020204030203" pitchFamily="34" charset="0"/>
                <a:cs typeface="Times New Roman" panose="02020603050405020304" pitchFamily="18" charset="0"/>
              </a:rPr>
              <a:t>Bochkovskiy</a:t>
            </a:r>
            <a:endParaRPr lang="en-US" sz="1600" b="1" i="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Lato" panose="020F0502020204030203" pitchFamily="34" charset="0"/>
              <a:cs typeface="Times New Roman" panose="02020603050405020304" pitchFamily="18" charset="0"/>
            </a:endParaRPr>
          </a:p>
          <a:p>
            <a:pPr algn="just"/>
            <a:r>
              <a:rPr lang="en-US" sz="1600" b="0" i="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Lato" panose="020F0502020204030203" pitchFamily="34" charset="0"/>
                <a:cs typeface="Times New Roman" panose="02020603050405020304" pitchFamily="18" charset="0"/>
              </a:rPr>
              <a:t>The YOLOv7 provides more speed and accuracy compared to its previous versions.</a:t>
            </a:r>
          </a:p>
          <a:p>
            <a:pPr algn="just"/>
            <a:r>
              <a:rPr lang="en-US" sz="1600" dirty="0">
                <a:solidFill>
                  <a:schemeClr val="bg2"/>
                </a:solidFill>
                <a:latin typeface="Times New Roman" panose="02020603050405020304" pitchFamily="18" charset="0"/>
                <a:ea typeface="Lato" panose="020F0502020204030203" pitchFamily="34" charset="0"/>
                <a:cs typeface="Times New Roman" panose="02020603050405020304" pitchFamily="18" charset="0"/>
              </a:rPr>
              <a:t>Was released in 2022.</a:t>
            </a:r>
          </a:p>
          <a:p>
            <a:pPr algn="just"/>
            <a:r>
              <a:rPr lang="en-US" sz="1600" dirty="0">
                <a:solidFill>
                  <a:schemeClr val="bg2"/>
                </a:solidFill>
                <a:latin typeface="Times New Roman" panose="02020603050405020304" pitchFamily="18" charset="0"/>
                <a:ea typeface="Lato" panose="020F0502020204030203" pitchFamily="34" charset="0"/>
                <a:cs typeface="Times New Roman" panose="02020603050405020304" pitchFamily="18" charset="0"/>
              </a:rPr>
              <a:t>In this project 100 epochs were used to train the model.</a:t>
            </a:r>
          </a:p>
          <a:p>
            <a:pPr algn="just"/>
            <a:r>
              <a:rPr lang="en-IN" sz="1600" dirty="0">
                <a:solidFill>
                  <a:schemeClr val="bg2"/>
                </a:solidFill>
                <a:latin typeface="Times New Roman" panose="02020603050405020304" pitchFamily="18" charset="0"/>
                <a:ea typeface="Lato" panose="020F0502020204030203" pitchFamily="34" charset="0"/>
                <a:cs typeface="Times New Roman" panose="02020603050405020304" pitchFamily="18" charset="0"/>
              </a:rPr>
              <a:t>Time taken : approx. 9 hrs on Nvidia RTX 3050 GPU.</a:t>
            </a:r>
          </a:p>
          <a:p>
            <a:pPr algn="just"/>
            <a:endParaRPr lang="en-US" dirty="0">
              <a:solidFill>
                <a:srgbClr val="363940"/>
              </a:solidFill>
              <a:latin typeface="Libre Franklin" panose="020B0604020202020204" pitchFamily="2" charset="0"/>
            </a:endParaRPr>
          </a:p>
          <a:p>
            <a:pPr algn="just"/>
            <a:endParaRPr lang="en-US" b="0" i="0" dirty="0">
              <a:solidFill>
                <a:srgbClr val="363940"/>
              </a:solidFill>
              <a:effectLst/>
              <a:latin typeface="Libre Franklin" panose="020B0604020202020204" pitchFamily="2" charset="0"/>
            </a:endParaRPr>
          </a:p>
          <a:p>
            <a:pPr algn="just"/>
            <a:endParaRPr lang="en-IN" dirty="0">
              <a:solidFill>
                <a:schemeClr val="tx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04679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78748CB7-3787-2C39-16ED-5179AADA03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800" y="612069"/>
            <a:ext cx="7688400" cy="535200"/>
          </a:xfrm>
        </p:spPr>
        <p:txBody>
          <a:bodyPr>
            <a:normAutofit fontScale="90000"/>
          </a:bodyPr>
          <a:lstStyle/>
          <a:p>
            <a:pPr algn="ctr"/>
            <a:r>
              <a:rPr lang="en-IN" dirty="0" err="1"/>
              <a:t>Yolo</a:t>
            </a:r>
            <a:r>
              <a:rPr lang="en-IN" dirty="0"/>
              <a:t> V7 Detection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B637AB-0FB9-5216-AA61-B9D071C1AB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7789" y="3146190"/>
            <a:ext cx="2110846" cy="140723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1491444-5821-2187-7298-BD1F32F0A8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6007" y="1224195"/>
            <a:ext cx="2260668" cy="150711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ABD9AAC-7CD1-4F66-1C40-713DDA9675A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843" t="4631" r="3567" b="8503"/>
          <a:stretch/>
        </p:blipFill>
        <p:spPr>
          <a:xfrm>
            <a:off x="5876675" y="1288501"/>
            <a:ext cx="2176070" cy="144280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92E35A3-DF51-D176-B015-F4240B737C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5845204" y="2442067"/>
            <a:ext cx="2045446" cy="262392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B9ED06A-DC39-CABE-A982-87581C96037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20280"/>
          <a:stretch/>
        </p:blipFill>
        <p:spPr>
          <a:xfrm>
            <a:off x="3764258" y="2778992"/>
            <a:ext cx="1765220" cy="140723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98F6379-4DC8-E89D-4119-814374B327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90436" y="1331907"/>
            <a:ext cx="2050036" cy="181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7092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78748CB7-3787-2C39-16ED-5179AADA03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800" y="612069"/>
            <a:ext cx="7688400" cy="535200"/>
          </a:xfrm>
        </p:spPr>
        <p:txBody>
          <a:bodyPr>
            <a:normAutofit fontScale="90000"/>
          </a:bodyPr>
          <a:lstStyle/>
          <a:p>
            <a:pPr algn="ctr"/>
            <a:r>
              <a:rPr lang="en-IN" dirty="0" err="1"/>
              <a:t>Yolo</a:t>
            </a:r>
            <a:r>
              <a:rPr lang="en-IN" dirty="0"/>
              <a:t> V7 and V5 Comparison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FBC406-E646-2E1B-D9A5-9640D619A7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279"/>
          <a:stretch/>
        </p:blipFill>
        <p:spPr>
          <a:xfrm>
            <a:off x="4764826" y="1385454"/>
            <a:ext cx="3336618" cy="320682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E5B36A9-DD08-62C7-609D-D5FB546208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725"/>
          <a:stretch/>
        </p:blipFill>
        <p:spPr>
          <a:xfrm>
            <a:off x="1440873" y="1439878"/>
            <a:ext cx="3041071" cy="3152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8402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0485D9-EE43-BBC6-22B5-C5A2DA5A8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Object Blurring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28A209-8FD6-36D2-5F93-049ED662EAA8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825225" y="1318650"/>
            <a:ext cx="3588775" cy="3025500"/>
          </a:xfrm>
        </p:spPr>
        <p:txBody>
          <a:bodyPr>
            <a:normAutofit/>
          </a:bodyPr>
          <a:lstStyle/>
          <a:p>
            <a:r>
              <a:rPr lang="en-IN" sz="160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 blurring was implemented on the trained model.</a:t>
            </a:r>
          </a:p>
          <a:p>
            <a:pPr marL="146050" indent="0">
              <a:buNone/>
            </a:pPr>
            <a:endParaRPr lang="en-IN" sz="1600" dirty="0">
              <a:solidFill>
                <a:schemeClr val="tx2">
                  <a:lumMod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160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detected portion of the image was blurred in the object blurring section.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1C519A-C049-31BF-B668-E20CCE34BDD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4854553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0485D9-EE43-BBC6-22B5-C5A2DA5A8E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7104" y="612068"/>
            <a:ext cx="7688400" cy="535200"/>
          </a:xfrm>
        </p:spPr>
        <p:txBody>
          <a:bodyPr>
            <a:normAutofit fontScale="90000"/>
          </a:bodyPr>
          <a:lstStyle/>
          <a:p>
            <a:pPr algn="ctr"/>
            <a:r>
              <a:rPr lang="en-IN" dirty="0"/>
              <a:t>Object Blurring Results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1C519A-C049-31BF-B668-E20CCE34BDD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5C61DF5-9D19-E272-E582-FA3205839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4960" y="2562727"/>
            <a:ext cx="1595539" cy="106369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494B924-F467-3FCD-A812-1FEDF8EC3B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0499" y="1378494"/>
            <a:ext cx="2108306" cy="140553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57990EB-6E49-1AEB-2B81-D2695E325E6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528" t="10806" r="7555" b="9205"/>
          <a:stretch/>
        </p:blipFill>
        <p:spPr>
          <a:xfrm>
            <a:off x="4757316" y="3132654"/>
            <a:ext cx="2001785" cy="124691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9CFF659-58E1-5C89-EA11-D14304C5B6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5609843" y="866231"/>
            <a:ext cx="1987443" cy="254951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00E82A5-361A-061A-841D-60F03AFA9D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20499" y="2784031"/>
            <a:ext cx="1595539" cy="159553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D98F9FB-9E72-7EC7-0530-7C66C97F29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45674" y="1263227"/>
            <a:ext cx="1474825" cy="130522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31FC1F1-203E-339F-85CE-3F01D0641239}"/>
              </a:ext>
            </a:extLst>
          </p:cNvPr>
          <p:cNvSpPr txBox="1"/>
          <p:nvPr/>
        </p:nvSpPr>
        <p:spPr>
          <a:xfrm>
            <a:off x="667104" y="3851563"/>
            <a:ext cx="87075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hlinkClick r:id="rId8" action="ppaction://hlinkfile"/>
              </a:rPr>
              <a:t>Video 1</a:t>
            </a:r>
            <a:endParaRPr lang="en-IN" dirty="0"/>
          </a:p>
          <a:p>
            <a:r>
              <a:rPr lang="en-IN" dirty="0">
                <a:hlinkClick r:id="rId9" action="ppaction://hlinkfile"/>
              </a:rPr>
              <a:t>Video 2</a:t>
            </a:r>
            <a:endParaRPr lang="en-IN" dirty="0"/>
          </a:p>
          <a:p>
            <a:r>
              <a:rPr lang="en-IN" dirty="0">
                <a:hlinkClick r:id="rId10" action="ppaction://hlinkfile"/>
              </a:rPr>
              <a:t>Video 3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043219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BD583B49-179F-BE3B-A66F-D51F9BC99C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Limitations &amp; Tuning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CFB4CCEF-8EDB-0809-62DB-303ABD67838D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572000" y="1214620"/>
            <a:ext cx="4241800" cy="3357379"/>
          </a:xfrm>
        </p:spPr>
        <p:txBody>
          <a:bodyPr>
            <a:normAutofit lnSpcReduction="10000"/>
          </a:bodyPr>
          <a:lstStyle/>
          <a:p>
            <a:pPr indent="-317500" algn="just" fontAlgn="base">
              <a:lnSpc>
                <a:spcPct val="130000"/>
              </a:lnSpc>
              <a:buSzPts val="1400"/>
            </a:pP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ML Model Is Accurate</a:t>
            </a:r>
          </a:p>
          <a:p>
            <a:pPr indent="-317500" algn="just" fontAlgn="base">
              <a:lnSpc>
                <a:spcPct val="130000"/>
              </a:lnSpc>
              <a:buSzPts val="1400"/>
            </a:pP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Limitations in collecting and Processing Data.</a:t>
            </a:r>
          </a:p>
          <a:p>
            <a:pPr indent="-317500" algn="just" fontAlgn="base">
              <a:lnSpc>
                <a:spcPct val="130000"/>
              </a:lnSpc>
              <a:buSzPts val="1400"/>
            </a:pP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order to boost model performance the following methods can be used:</a:t>
            </a:r>
          </a:p>
          <a:p>
            <a:pPr marL="914400" lvl="2" indent="-317500" fontAlgn="base">
              <a:lnSpc>
                <a:spcPct val="130000"/>
              </a:lnSpc>
              <a:buSzPts val="1400"/>
              <a:buFont typeface="Lato"/>
              <a:buChar char="●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Adding more images of low performing classes to your training set </a:t>
            </a:r>
          </a:p>
          <a:p>
            <a:pPr marL="914400" lvl="2" indent="-317500" fontAlgn="base">
              <a:lnSpc>
                <a:spcPct val="130000"/>
              </a:lnSpc>
              <a:buSzPts val="1400"/>
              <a:buFont typeface="Lato"/>
              <a:buChar char="●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 for Longer period.</a:t>
            </a:r>
          </a:p>
          <a:p>
            <a:pPr marL="914400" lvl="2" indent="-317500" fontAlgn="base">
              <a:lnSpc>
                <a:spcPct val="130000"/>
              </a:lnSpc>
              <a:buSzPts val="1400"/>
              <a:buFont typeface="Lato"/>
              <a:buChar char="●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Changing Architecture.</a:t>
            </a:r>
          </a:p>
          <a:p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B65551-D8DF-4BDD-225A-C91F3FE6B68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8ADACBD-32C5-36FC-0E93-7338939E3462}"/>
              </a:ext>
            </a:extLst>
          </p:cNvPr>
          <p:cNvSpPr txBox="1"/>
          <p:nvPr/>
        </p:nvSpPr>
        <p:spPr>
          <a:xfrm>
            <a:off x="2286000" y="2419594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0" dirty="0">
                <a:effectLst/>
              </a:rPr>
              <a:t> 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598639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BD583B49-179F-BE3B-A66F-D51F9BC99C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</a:t>
            </a:r>
            <a:br>
              <a:rPr lang="en-US" dirty="0"/>
            </a:br>
            <a:br>
              <a:rPr lang="en-US" dirty="0"/>
            </a:br>
            <a:r>
              <a:rPr lang="en-US" dirty="0" err="1"/>
              <a:t>Kivy</a:t>
            </a:r>
            <a:r>
              <a:rPr lang="en-US" dirty="0"/>
              <a:t> Language</a:t>
            </a:r>
            <a:endParaRPr lang="en-IN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CFB4CCEF-8EDB-0809-62DB-303ABD67838D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572000" y="1409700"/>
            <a:ext cx="4426527" cy="3632200"/>
          </a:xfrm>
        </p:spPr>
        <p:txBody>
          <a:bodyPr>
            <a:normAutofit/>
          </a:bodyPr>
          <a:lstStyle/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Kivy allows construction of widget tree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separates logical and GUI programming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Parse by python interpreter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Loaded in python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B65551-D8DF-4BDD-225A-C91F3FE6B68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8ADACBD-32C5-36FC-0E93-7338939E3462}"/>
              </a:ext>
            </a:extLst>
          </p:cNvPr>
          <p:cNvSpPr txBox="1"/>
          <p:nvPr/>
        </p:nvSpPr>
        <p:spPr>
          <a:xfrm>
            <a:off x="2286000" y="2419594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0" dirty="0">
                <a:effectLst/>
              </a:rPr>
              <a:t> 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003140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7"/>
          <p:cNvSpPr txBox="1">
            <a:spLocks noGrp="1"/>
          </p:cNvSpPr>
          <p:nvPr>
            <p:ph type="title"/>
          </p:nvPr>
        </p:nvSpPr>
        <p:spPr>
          <a:xfrm>
            <a:off x="727800" y="4080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3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" sz="5300" dirty="0"/>
            </a:br>
            <a:r>
              <a:rPr lang="en" sz="5300" dirty="0"/>
              <a:t>Live Demonstration</a:t>
            </a:r>
            <a:endParaRPr sz="53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6" name="Google Shape;236;p2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4"/>
          <p:cNvSpPr txBox="1">
            <a:spLocks noGrp="1"/>
          </p:cNvSpPr>
          <p:nvPr>
            <p:ph type="title"/>
          </p:nvPr>
        </p:nvSpPr>
        <p:spPr>
          <a:xfrm>
            <a:off x="265500" y="1718250"/>
            <a:ext cx="4045200" cy="170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Group Members</a:t>
            </a:r>
            <a:endParaRPr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5" name="Google Shape;95;p14"/>
          <p:cNvSpPr txBox="1">
            <a:spLocks noGrp="1"/>
          </p:cNvSpPr>
          <p:nvPr>
            <p:ph type="body" idx="2"/>
          </p:nvPr>
        </p:nvSpPr>
        <p:spPr>
          <a:xfrm>
            <a:off x="5034525" y="14161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Dharmesh Patel</a:t>
            </a:r>
            <a:endParaRPr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Jemty Jose</a:t>
            </a:r>
            <a:endParaRPr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Muhammad Suleman</a:t>
            </a:r>
            <a:endParaRPr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Muhammad Azhar Mehboob</a:t>
            </a:r>
            <a:endParaRPr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  <p:sp>
        <p:nvSpPr>
          <p:cNvPr id="96" name="Google Shape;96;p1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pic>
        <p:nvPicPr>
          <p:cNvPr id="97" name="Google Shape;9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4673650"/>
            <a:ext cx="2160876" cy="46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5"/>
          <p:cNvSpPr/>
          <p:nvPr/>
        </p:nvSpPr>
        <p:spPr>
          <a:xfrm>
            <a:off x="798127" y="2046600"/>
            <a:ext cx="1476000" cy="745500"/>
          </a:xfrm>
          <a:prstGeom prst="homePlate">
            <a:avLst>
              <a:gd name="adj" fmla="val 50000"/>
            </a:avLst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25"/>
          <p:cNvSpPr txBox="1">
            <a:spLocks noGrp="1"/>
          </p:cNvSpPr>
          <p:nvPr>
            <p:ph type="body" idx="4294967295"/>
          </p:nvPr>
        </p:nvSpPr>
        <p:spPr>
          <a:xfrm>
            <a:off x="664898" y="2184150"/>
            <a:ext cx="1455600" cy="4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Research</a:t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186" name="Google Shape;186;p25"/>
          <p:cNvGrpSpPr/>
          <p:nvPr/>
        </p:nvGrpSpPr>
        <p:grpSpPr>
          <a:xfrm>
            <a:off x="1370020" y="1457815"/>
            <a:ext cx="198900" cy="593656"/>
            <a:chOff x="777447" y="1610215"/>
            <a:chExt cx="198900" cy="593656"/>
          </a:xfrm>
        </p:grpSpPr>
        <p:cxnSp>
          <p:nvCxnSpPr>
            <p:cNvPr id="187" name="Google Shape;187;p25"/>
            <p:cNvCxnSpPr/>
            <p:nvPr/>
          </p:nvCxnSpPr>
          <p:spPr>
            <a:xfrm>
              <a:off x="876909" y="1649171"/>
              <a:ext cx="0" cy="554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88" name="Google Shape;188;p25"/>
            <p:cNvSpPr/>
            <p:nvPr/>
          </p:nvSpPr>
          <p:spPr>
            <a:xfrm>
              <a:off x="777447" y="1610215"/>
              <a:ext cx="198900" cy="198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9" name="Google Shape;189;p25"/>
          <p:cNvSpPr txBox="1">
            <a:spLocks noGrp="1"/>
          </p:cNvSpPr>
          <p:nvPr>
            <p:ph type="body" idx="4294967295"/>
          </p:nvPr>
        </p:nvSpPr>
        <p:spPr>
          <a:xfrm>
            <a:off x="443925" y="1063625"/>
            <a:ext cx="2051100" cy="4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550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/>
              <a:t>11 Oct-02 Nov</a:t>
            </a:r>
            <a:endParaRPr sz="1600"/>
          </a:p>
        </p:txBody>
      </p:sp>
      <p:sp>
        <p:nvSpPr>
          <p:cNvPr id="190" name="Google Shape;190;p25"/>
          <p:cNvSpPr/>
          <p:nvPr/>
        </p:nvSpPr>
        <p:spPr>
          <a:xfrm>
            <a:off x="1893226" y="2046600"/>
            <a:ext cx="1686900" cy="745500"/>
          </a:xfrm>
          <a:prstGeom prst="chevron">
            <a:avLst>
              <a:gd name="adj" fmla="val 50000"/>
            </a:avLst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25"/>
          <p:cNvSpPr txBox="1">
            <a:spLocks noGrp="1"/>
          </p:cNvSpPr>
          <p:nvPr>
            <p:ph type="body" idx="4294967295"/>
          </p:nvPr>
        </p:nvSpPr>
        <p:spPr>
          <a:xfrm>
            <a:off x="1995767" y="2167250"/>
            <a:ext cx="1315500" cy="4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85000" lnSpcReduction="2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Data</a:t>
            </a:r>
            <a:endParaRPr>
              <a:solidFill>
                <a:schemeClr val="lt1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Collection </a:t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192" name="Google Shape;192;p25"/>
          <p:cNvGrpSpPr/>
          <p:nvPr/>
        </p:nvGrpSpPr>
        <p:grpSpPr>
          <a:xfrm>
            <a:off x="2495032" y="2786558"/>
            <a:ext cx="198900" cy="593656"/>
            <a:chOff x="2223534" y="2938958"/>
            <a:chExt cx="198900" cy="593656"/>
          </a:xfrm>
        </p:grpSpPr>
        <p:cxnSp>
          <p:nvCxnSpPr>
            <p:cNvPr id="193" name="Google Shape;193;p25"/>
            <p:cNvCxnSpPr/>
            <p:nvPr/>
          </p:nvCxnSpPr>
          <p:spPr>
            <a:xfrm rot="10800000">
              <a:off x="2322997" y="2938958"/>
              <a:ext cx="0" cy="554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94" name="Google Shape;194;p25"/>
            <p:cNvSpPr/>
            <p:nvPr/>
          </p:nvSpPr>
          <p:spPr>
            <a:xfrm rot="10800000" flipH="1">
              <a:off x="2223534" y="3333714"/>
              <a:ext cx="198900" cy="198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5" name="Google Shape;195;p25"/>
          <p:cNvSpPr txBox="1">
            <a:spLocks noGrp="1"/>
          </p:cNvSpPr>
          <p:nvPr>
            <p:ph type="body" idx="4294967295"/>
          </p:nvPr>
        </p:nvSpPr>
        <p:spPr>
          <a:xfrm>
            <a:off x="1701537" y="3376725"/>
            <a:ext cx="2242800" cy="90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/>
              <a:t>03 Nov- 15 Nov</a:t>
            </a:r>
            <a:endParaRPr sz="1600"/>
          </a:p>
        </p:txBody>
      </p:sp>
      <p:sp>
        <p:nvSpPr>
          <p:cNvPr id="196" name="Google Shape;196;p25"/>
          <p:cNvSpPr/>
          <p:nvPr/>
        </p:nvSpPr>
        <p:spPr>
          <a:xfrm>
            <a:off x="3065250" y="2046600"/>
            <a:ext cx="1536300" cy="745500"/>
          </a:xfrm>
          <a:prstGeom prst="chevron">
            <a:avLst>
              <a:gd name="adj" fmla="val 50000"/>
            </a:avLst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25"/>
          <p:cNvSpPr txBox="1">
            <a:spLocks noGrp="1"/>
          </p:cNvSpPr>
          <p:nvPr>
            <p:ph type="body" idx="4294967295"/>
          </p:nvPr>
        </p:nvSpPr>
        <p:spPr>
          <a:xfrm>
            <a:off x="3234355" y="2184150"/>
            <a:ext cx="1315500" cy="4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85000" lnSpcReduction="2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Building </a:t>
            </a:r>
            <a:endParaRPr>
              <a:solidFill>
                <a:schemeClr val="lt1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ML Code</a:t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198" name="Google Shape;198;p25"/>
          <p:cNvGrpSpPr/>
          <p:nvPr/>
        </p:nvGrpSpPr>
        <p:grpSpPr>
          <a:xfrm>
            <a:off x="3758770" y="1457815"/>
            <a:ext cx="198900" cy="593656"/>
            <a:chOff x="3918084" y="1610215"/>
            <a:chExt cx="198900" cy="593656"/>
          </a:xfrm>
        </p:grpSpPr>
        <p:cxnSp>
          <p:nvCxnSpPr>
            <p:cNvPr id="199" name="Google Shape;199;p25"/>
            <p:cNvCxnSpPr/>
            <p:nvPr/>
          </p:nvCxnSpPr>
          <p:spPr>
            <a:xfrm>
              <a:off x="4017546" y="1649171"/>
              <a:ext cx="0" cy="554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00" name="Google Shape;200;p25"/>
            <p:cNvSpPr/>
            <p:nvPr/>
          </p:nvSpPr>
          <p:spPr>
            <a:xfrm>
              <a:off x="3918084" y="1610215"/>
              <a:ext cx="198900" cy="198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1" name="Google Shape;201;p25"/>
          <p:cNvSpPr txBox="1">
            <a:spLocks noGrp="1"/>
          </p:cNvSpPr>
          <p:nvPr>
            <p:ph type="body" idx="4294967295"/>
          </p:nvPr>
        </p:nvSpPr>
        <p:spPr>
          <a:xfrm>
            <a:off x="2770694" y="1104650"/>
            <a:ext cx="2242800" cy="90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/>
              <a:t>16 Nov- 02 Dec</a:t>
            </a:r>
            <a:endParaRPr sz="1600"/>
          </a:p>
        </p:txBody>
      </p:sp>
      <p:sp>
        <p:nvSpPr>
          <p:cNvPr id="202" name="Google Shape;202;p25"/>
          <p:cNvSpPr/>
          <p:nvPr/>
        </p:nvSpPr>
        <p:spPr>
          <a:xfrm>
            <a:off x="4136293" y="2046600"/>
            <a:ext cx="2051100" cy="745500"/>
          </a:xfrm>
          <a:prstGeom prst="chevron">
            <a:avLst>
              <a:gd name="adj" fmla="val 50000"/>
            </a:avLst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25"/>
          <p:cNvSpPr txBox="1">
            <a:spLocks noGrp="1"/>
          </p:cNvSpPr>
          <p:nvPr>
            <p:ph type="body" idx="4294967295"/>
          </p:nvPr>
        </p:nvSpPr>
        <p:spPr>
          <a:xfrm>
            <a:off x="4349899" y="2184150"/>
            <a:ext cx="1315500" cy="4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77500" lnSpcReduction="2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Implementation </a:t>
            </a:r>
            <a:endParaRPr>
              <a:solidFill>
                <a:schemeClr val="lt1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of Dataset in Code</a:t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204" name="Google Shape;204;p25"/>
          <p:cNvGrpSpPr/>
          <p:nvPr/>
        </p:nvGrpSpPr>
        <p:grpSpPr>
          <a:xfrm>
            <a:off x="4601470" y="2786558"/>
            <a:ext cx="198900" cy="593656"/>
            <a:chOff x="5958946" y="2938958"/>
            <a:chExt cx="198900" cy="593656"/>
          </a:xfrm>
        </p:grpSpPr>
        <p:cxnSp>
          <p:nvCxnSpPr>
            <p:cNvPr id="205" name="Google Shape;205;p25"/>
            <p:cNvCxnSpPr/>
            <p:nvPr/>
          </p:nvCxnSpPr>
          <p:spPr>
            <a:xfrm rot="10800000">
              <a:off x="6058409" y="2938958"/>
              <a:ext cx="0" cy="554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06" name="Google Shape;206;p25"/>
            <p:cNvSpPr/>
            <p:nvPr/>
          </p:nvSpPr>
          <p:spPr>
            <a:xfrm rot="10800000" flipH="1">
              <a:off x="5958946" y="3333714"/>
              <a:ext cx="198900" cy="198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7" name="Google Shape;207;p25"/>
          <p:cNvSpPr txBox="1">
            <a:spLocks noGrp="1"/>
          </p:cNvSpPr>
          <p:nvPr>
            <p:ph type="body" idx="4294967295"/>
          </p:nvPr>
        </p:nvSpPr>
        <p:spPr>
          <a:xfrm>
            <a:off x="3655727" y="3376725"/>
            <a:ext cx="2242800" cy="90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/>
              <a:t>03 Dec- 09 Dec</a:t>
            </a:r>
            <a:endParaRPr sz="1600"/>
          </a:p>
        </p:txBody>
      </p:sp>
      <p:sp>
        <p:nvSpPr>
          <p:cNvPr id="208" name="Google Shape;208;p25"/>
          <p:cNvSpPr/>
          <p:nvPr/>
        </p:nvSpPr>
        <p:spPr>
          <a:xfrm>
            <a:off x="5410213" y="2046600"/>
            <a:ext cx="2051100" cy="745500"/>
          </a:xfrm>
          <a:prstGeom prst="chevron">
            <a:avLst>
              <a:gd name="adj" fmla="val 50000"/>
            </a:avLst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25"/>
          <p:cNvSpPr txBox="1">
            <a:spLocks noGrp="1"/>
          </p:cNvSpPr>
          <p:nvPr>
            <p:ph type="body" idx="4294967295"/>
          </p:nvPr>
        </p:nvSpPr>
        <p:spPr>
          <a:xfrm>
            <a:off x="5892312" y="2184150"/>
            <a:ext cx="1315500" cy="4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lang="en" sz="1014">
                <a:solidFill>
                  <a:schemeClr val="lt1"/>
                </a:solidFill>
              </a:rPr>
              <a:t>Training,</a:t>
            </a:r>
            <a:endParaRPr sz="1014">
              <a:solidFill>
                <a:schemeClr val="lt1"/>
              </a:solidFill>
            </a:endParaRPr>
          </a:p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lang="en" sz="1014">
                <a:solidFill>
                  <a:schemeClr val="lt1"/>
                </a:solidFill>
              </a:rPr>
              <a:t>Testing &amp; Validation</a:t>
            </a:r>
            <a:endParaRPr sz="1014">
              <a:solidFill>
                <a:schemeClr val="lt1"/>
              </a:solidFill>
            </a:endParaRPr>
          </a:p>
        </p:txBody>
      </p:sp>
      <p:sp>
        <p:nvSpPr>
          <p:cNvPr id="210" name="Google Shape;210;p25"/>
          <p:cNvSpPr txBox="1">
            <a:spLocks noGrp="1"/>
          </p:cNvSpPr>
          <p:nvPr>
            <p:ph type="body" idx="4294967295"/>
          </p:nvPr>
        </p:nvSpPr>
        <p:spPr>
          <a:xfrm>
            <a:off x="5013504" y="1084925"/>
            <a:ext cx="2242800" cy="90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/>
              <a:t>09 Dec- 18 Dec</a:t>
            </a:r>
            <a:endParaRPr sz="1600"/>
          </a:p>
        </p:txBody>
      </p:sp>
      <p:sp>
        <p:nvSpPr>
          <p:cNvPr id="211" name="Google Shape;211;p25"/>
          <p:cNvSpPr/>
          <p:nvPr/>
        </p:nvSpPr>
        <p:spPr>
          <a:xfrm>
            <a:off x="7066976" y="2046600"/>
            <a:ext cx="1767600" cy="745500"/>
          </a:xfrm>
          <a:prstGeom prst="chevron">
            <a:avLst>
              <a:gd name="adj" fmla="val 50000"/>
            </a:avLst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25"/>
          <p:cNvSpPr txBox="1">
            <a:spLocks noGrp="1"/>
          </p:cNvSpPr>
          <p:nvPr>
            <p:ph type="body" idx="4294967295"/>
          </p:nvPr>
        </p:nvSpPr>
        <p:spPr>
          <a:xfrm>
            <a:off x="7358587" y="2184150"/>
            <a:ext cx="1315500" cy="4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lang="en" sz="1014" dirty="0">
                <a:solidFill>
                  <a:schemeClr val="lt1"/>
                </a:solidFill>
              </a:rPr>
              <a:t>Results and Demonstration </a:t>
            </a:r>
            <a:endParaRPr sz="1014" dirty="0">
              <a:solidFill>
                <a:schemeClr val="lt1"/>
              </a:solidFill>
            </a:endParaRPr>
          </a:p>
        </p:txBody>
      </p:sp>
      <p:grpSp>
        <p:nvGrpSpPr>
          <p:cNvPr id="213" name="Google Shape;213;p25"/>
          <p:cNvGrpSpPr/>
          <p:nvPr/>
        </p:nvGrpSpPr>
        <p:grpSpPr>
          <a:xfrm>
            <a:off x="5917207" y="1457815"/>
            <a:ext cx="198900" cy="593656"/>
            <a:chOff x="3918084" y="1610215"/>
            <a:chExt cx="198900" cy="593656"/>
          </a:xfrm>
        </p:grpSpPr>
        <p:cxnSp>
          <p:nvCxnSpPr>
            <p:cNvPr id="214" name="Google Shape;214;p25"/>
            <p:cNvCxnSpPr/>
            <p:nvPr/>
          </p:nvCxnSpPr>
          <p:spPr>
            <a:xfrm>
              <a:off x="4017546" y="1649171"/>
              <a:ext cx="0" cy="554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15" name="Google Shape;215;p25"/>
            <p:cNvSpPr/>
            <p:nvPr/>
          </p:nvSpPr>
          <p:spPr>
            <a:xfrm>
              <a:off x="3918084" y="1610215"/>
              <a:ext cx="198900" cy="198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6" name="Google Shape;216;p25"/>
          <p:cNvGrpSpPr/>
          <p:nvPr/>
        </p:nvGrpSpPr>
        <p:grpSpPr>
          <a:xfrm>
            <a:off x="7537520" y="2786558"/>
            <a:ext cx="198900" cy="593656"/>
            <a:chOff x="5958946" y="2938958"/>
            <a:chExt cx="198900" cy="593656"/>
          </a:xfrm>
        </p:grpSpPr>
        <p:cxnSp>
          <p:nvCxnSpPr>
            <p:cNvPr id="217" name="Google Shape;217;p25"/>
            <p:cNvCxnSpPr/>
            <p:nvPr/>
          </p:nvCxnSpPr>
          <p:spPr>
            <a:xfrm rot="10800000">
              <a:off x="6058409" y="2938958"/>
              <a:ext cx="0" cy="554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18" name="Google Shape;218;p25"/>
            <p:cNvSpPr/>
            <p:nvPr/>
          </p:nvSpPr>
          <p:spPr>
            <a:xfrm rot="10800000" flipH="1">
              <a:off x="5958946" y="3333714"/>
              <a:ext cx="198900" cy="198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9" name="Google Shape;219;p25"/>
          <p:cNvSpPr txBox="1">
            <a:spLocks noGrp="1"/>
          </p:cNvSpPr>
          <p:nvPr>
            <p:ph type="body" idx="4294967295"/>
          </p:nvPr>
        </p:nvSpPr>
        <p:spPr>
          <a:xfrm>
            <a:off x="6515577" y="3359825"/>
            <a:ext cx="2242800" cy="90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/>
              <a:t>19 Dec - 21 Dec</a:t>
            </a:r>
            <a:endParaRPr sz="1600"/>
          </a:p>
        </p:txBody>
      </p:sp>
      <p:sp>
        <p:nvSpPr>
          <p:cNvPr id="220" name="Google Shape;220;p25"/>
          <p:cNvSpPr txBox="1"/>
          <p:nvPr/>
        </p:nvSpPr>
        <p:spPr>
          <a:xfrm>
            <a:off x="1401150" y="170200"/>
            <a:ext cx="6341700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 dirty="0">
                <a:solidFill>
                  <a:schemeClr val="dk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Lato"/>
              </a:rPr>
              <a:t>Timeline</a:t>
            </a:r>
            <a:endParaRPr sz="3200" b="1" dirty="0">
              <a:solidFill>
                <a:schemeClr val="dk2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Lato"/>
            </a:endParaRPr>
          </a:p>
        </p:txBody>
      </p:sp>
      <p:sp>
        <p:nvSpPr>
          <p:cNvPr id="221" name="Google Shape;221;p2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pic>
        <p:nvPicPr>
          <p:cNvPr id="222" name="Google Shape;22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4673650"/>
            <a:ext cx="2160876" cy="46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6"/>
          <p:cNvSpPr txBox="1">
            <a:spLocks noGrp="1"/>
          </p:cNvSpPr>
          <p:nvPr>
            <p:ph type="title"/>
          </p:nvPr>
        </p:nvSpPr>
        <p:spPr>
          <a:xfrm>
            <a:off x="784868" y="612068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8" name="Google Shape;228;p26"/>
          <p:cNvSpPr txBox="1">
            <a:spLocks noGrp="1"/>
          </p:cNvSpPr>
          <p:nvPr>
            <p:ph type="body" idx="1"/>
          </p:nvPr>
        </p:nvSpPr>
        <p:spPr>
          <a:xfrm>
            <a:off x="784868" y="1406930"/>
            <a:ext cx="7972200" cy="32667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IN" sz="1600" b="0" i="0" u="sng" strike="noStrike" dirty="0">
                <a:solidFill>
                  <a:srgbClr val="1C367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https://github.com/tensorflow/models/blob/master/research/object_detection/g3doc/tf2_detection_zoo.md</a:t>
            </a:r>
            <a:endParaRPr lang="en" sz="1600" b="0" i="0" u="sng" strike="noStrike" dirty="0">
              <a:solidFill>
                <a:schemeClr val="hlink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 sz="1600" u="sng" dirty="0">
                <a:solidFill>
                  <a:schemeClr val="hlink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https://bisa.tech/insights-and-research/58-gdpr-data-subject-rights.html</a:t>
            </a:r>
            <a:endParaRPr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 sz="1600" u="sng" dirty="0">
                <a:solidFill>
                  <a:schemeClr val="hlink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https://www.europarl.europa.eu/RegData/etudes/STUD/2020/641530/EPRS_STU(2020)641530_EN.pdf</a:t>
            </a:r>
            <a:endParaRPr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 sz="1600" u="sng" dirty="0">
                <a:solidFill>
                  <a:schemeClr val="hlink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https://allaboutberlin.com/guides/photography-laws-germany#how-do-i-get-permission</a:t>
            </a:r>
            <a:endParaRPr lang="en" sz="1600" u="sng" dirty="0">
              <a:solidFill>
                <a:schemeClr val="hlin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IN" sz="1600" u="sng" dirty="0">
                <a:solidFill>
                  <a:schemeClr val="hlin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https://towardsai.net/p/computer-vision/yolo-v5%E2%80%8A-%E2%80%8Aexplained-and-demystified</a:t>
            </a:r>
            <a:endParaRPr lang="en" sz="1600" u="sng" dirty="0">
              <a:solidFill>
                <a:schemeClr val="hlin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https://blog.roboflow.com/yolov7-breakdown/</a:t>
            </a: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IN" sz="1600" u="sng" dirty="0">
                <a:solidFill>
                  <a:schemeClr val="hlink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8"/>
              </a:rPr>
              <a:t>https://github.com/WongKinYiu/yolov7</a:t>
            </a:r>
            <a:endParaRPr lang="en-IN" sz="1600" u="sng" dirty="0">
              <a:solidFill>
                <a:schemeClr val="hlin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IN" sz="1600" u="sng" dirty="0">
                <a:solidFill>
                  <a:schemeClr val="hlin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https://blog.paperspace.com/yolov7/</a:t>
            </a:r>
            <a:endParaRPr lang="en" sz="1600" u="sng" dirty="0">
              <a:solidFill>
                <a:schemeClr val="hlin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endParaRPr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  <p:sp>
        <p:nvSpPr>
          <p:cNvPr id="229" name="Google Shape;229;p2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pic>
        <p:nvPicPr>
          <p:cNvPr id="230" name="Google Shape;230;p2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-1" y="4673650"/>
            <a:ext cx="2160876" cy="46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5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r>
              <a:rPr lang="e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Table of Content</a:t>
            </a:r>
            <a:endParaRPr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4" name="Google Shape;104;p1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105" name="Google Shape;105;p15"/>
          <p:cNvSpPr txBox="1"/>
          <p:nvPr/>
        </p:nvSpPr>
        <p:spPr>
          <a:xfrm>
            <a:off x="5389002" y="1422640"/>
            <a:ext cx="3147300" cy="3108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indent="-317500">
              <a:lnSpc>
                <a:spcPct val="150000"/>
              </a:lnSpc>
              <a:buClr>
                <a:schemeClr val="accent1"/>
              </a:buClr>
              <a:buSzPts val="1400"/>
              <a:buFont typeface="Lato"/>
              <a:buChar char="●"/>
            </a:pPr>
            <a:r>
              <a:rPr lang="en-IN" sz="1800" dirty="0">
                <a:solidFill>
                  <a:schemeClr val="accent1"/>
                </a:solidFill>
                <a:latin typeface="Times New Roman" panose="02020603050405020304" pitchFamily="18" charset="0"/>
                <a:ea typeface="Lato"/>
                <a:cs typeface="Times New Roman" panose="02020603050405020304" pitchFamily="18" charset="0"/>
                <a:sym typeface="Lato"/>
              </a:rPr>
              <a:t>Overview</a:t>
            </a:r>
          </a:p>
          <a:p>
            <a:pPr marL="457200" indent="-317500">
              <a:lnSpc>
                <a:spcPct val="150000"/>
              </a:lnSpc>
              <a:buClr>
                <a:schemeClr val="accent1"/>
              </a:buClr>
              <a:buSzPts val="1400"/>
              <a:buFont typeface="Lato"/>
              <a:buChar char="●"/>
            </a:pPr>
            <a:r>
              <a:rPr lang="en-IN" sz="1800" dirty="0">
                <a:solidFill>
                  <a:schemeClr val="accent1"/>
                </a:solidFill>
                <a:latin typeface="Times New Roman" panose="02020603050405020304" pitchFamily="18" charset="0"/>
                <a:ea typeface="Lato"/>
                <a:cs typeface="Times New Roman" panose="02020603050405020304" pitchFamily="18" charset="0"/>
                <a:sym typeface="Lato"/>
              </a:rPr>
              <a:t>Flow Process</a:t>
            </a:r>
          </a:p>
          <a:p>
            <a:pPr marL="457200" indent="-317500">
              <a:lnSpc>
                <a:spcPct val="150000"/>
              </a:lnSpc>
              <a:buClr>
                <a:schemeClr val="accent1"/>
              </a:buClr>
              <a:buSzPts val="1400"/>
              <a:buFont typeface="Lato"/>
              <a:buChar char="●"/>
            </a:pPr>
            <a:r>
              <a:rPr lang="en-IN" sz="1800" dirty="0">
                <a:solidFill>
                  <a:schemeClr val="accent1"/>
                </a:solidFill>
                <a:latin typeface="Times New Roman" panose="02020603050405020304" pitchFamily="18" charset="0"/>
                <a:ea typeface="Lato"/>
                <a:cs typeface="Times New Roman" panose="02020603050405020304" pitchFamily="18" charset="0"/>
                <a:sym typeface="Lato"/>
              </a:rPr>
              <a:t>Performance Tuning</a:t>
            </a:r>
          </a:p>
          <a:p>
            <a:pPr marL="457200" indent="-317500">
              <a:lnSpc>
                <a:spcPct val="150000"/>
              </a:lnSpc>
              <a:buClr>
                <a:schemeClr val="accent1"/>
              </a:buClr>
              <a:buSzPts val="1400"/>
              <a:buFont typeface="Lato"/>
              <a:buChar char="●"/>
            </a:pPr>
            <a:r>
              <a:rPr lang="en-IN" sz="1800" dirty="0">
                <a:solidFill>
                  <a:schemeClr val="accent1"/>
                </a:solidFill>
                <a:latin typeface="Times New Roman" panose="02020603050405020304" pitchFamily="18" charset="0"/>
                <a:ea typeface="Lato"/>
                <a:cs typeface="Times New Roman" panose="02020603050405020304" pitchFamily="18" charset="0"/>
                <a:sym typeface="Lato"/>
              </a:rPr>
              <a:t>Application</a:t>
            </a:r>
          </a:p>
          <a:p>
            <a:pPr marL="457200" indent="-317500">
              <a:lnSpc>
                <a:spcPct val="150000"/>
              </a:lnSpc>
              <a:buClr>
                <a:schemeClr val="accent1"/>
              </a:buClr>
              <a:buSzPts val="1400"/>
              <a:buFont typeface="Lato"/>
              <a:buChar char="●"/>
            </a:pPr>
            <a:r>
              <a:rPr lang="en-IN" sz="1800" dirty="0">
                <a:solidFill>
                  <a:schemeClr val="accent1"/>
                </a:solidFill>
                <a:latin typeface="Times New Roman" panose="02020603050405020304" pitchFamily="18" charset="0"/>
                <a:ea typeface="Lato"/>
                <a:cs typeface="Times New Roman" panose="02020603050405020304" pitchFamily="18" charset="0"/>
                <a:sym typeface="Lato"/>
              </a:rPr>
              <a:t>Timeline</a:t>
            </a:r>
          </a:p>
          <a:p>
            <a:pPr marL="457200" indent="-317500">
              <a:lnSpc>
                <a:spcPct val="150000"/>
              </a:lnSpc>
              <a:buClr>
                <a:schemeClr val="accent1"/>
              </a:buClr>
              <a:buSzPts val="1400"/>
              <a:buFont typeface="Lato"/>
              <a:buChar char="●"/>
            </a:pPr>
            <a:r>
              <a:rPr lang="en-IN" sz="1800" dirty="0">
                <a:solidFill>
                  <a:schemeClr val="accent1"/>
                </a:solidFill>
                <a:latin typeface="Times New Roman" panose="02020603050405020304" pitchFamily="18" charset="0"/>
                <a:ea typeface="Lato"/>
                <a:cs typeface="Times New Roman" panose="02020603050405020304" pitchFamily="18" charset="0"/>
                <a:sym typeface="Lato"/>
              </a:rPr>
              <a:t>Reference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IN" dirty="0">
              <a:latin typeface="Times New Roman" panose="02020603050405020304" pitchFamily="18" charset="0"/>
              <a:ea typeface="Lato"/>
              <a:cs typeface="Times New Roman" panose="02020603050405020304" pitchFamily="18" charset="0"/>
              <a:sym typeface="Lato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dirty="0">
              <a:latin typeface="Times New Roman" panose="02020603050405020304" pitchFamily="18" charset="0"/>
              <a:ea typeface="Lato"/>
              <a:cs typeface="Times New Roman" panose="02020603050405020304" pitchFamily="18" charset="0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5A4FC-3FC4-E0A5-D021-4B61F0C7A9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Overview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A39FCA-207A-FE4C-3AA6-BE16F797B25A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572000" y="1493100"/>
            <a:ext cx="4318000" cy="3025500"/>
          </a:xfrm>
        </p:spPr>
        <p:txBody>
          <a:bodyPr>
            <a:normAutofit fontScale="92500" lnSpcReduction="20000"/>
          </a:bodyPr>
          <a:lstStyle/>
          <a:p>
            <a:pPr indent="-317500" algn="just">
              <a:lnSpc>
                <a:spcPct val="150000"/>
              </a:lnSpc>
              <a:buSzPts val="1400"/>
            </a:pPr>
            <a:r>
              <a:rPr lang="en-IN" sz="180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aim of the project is to protect the privacy of an individual abiding by the GDPR. </a:t>
            </a:r>
          </a:p>
          <a:p>
            <a:pPr indent="-317500" algn="just">
              <a:lnSpc>
                <a:spcPct val="150000"/>
              </a:lnSpc>
              <a:buSzPts val="1400"/>
            </a:pPr>
            <a:r>
              <a:rPr lang="en-IN" sz="180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is implemented with the help of an AI model.</a:t>
            </a:r>
          </a:p>
          <a:p>
            <a:pPr indent="-317500" algn="just">
              <a:lnSpc>
                <a:spcPct val="150000"/>
              </a:lnSpc>
              <a:buSzPts val="1400"/>
            </a:pPr>
            <a:r>
              <a:rPr lang="en-US" sz="180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this presentation, we will be briefly going through the process flow and results of the project.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F4F029-A1EC-7BCB-0DF9-7D09EC9B8BC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6943428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EDF9FE-1476-6D55-0368-1ACB2896C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Flow Process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CDFB2E-32CE-2446-DBDD-0F533DC12AE2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5161902" y="1902837"/>
            <a:ext cx="3374400" cy="3025500"/>
          </a:xfrm>
        </p:spPr>
        <p:txBody>
          <a:bodyPr/>
          <a:lstStyle/>
          <a:p>
            <a:pPr indent="-317500" algn="just">
              <a:lnSpc>
                <a:spcPct val="130000"/>
              </a:lnSpc>
              <a:buSzPts val="1400"/>
            </a:pPr>
            <a:r>
              <a:rPr lang="en-IN" sz="170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Dataset Preparation</a:t>
            </a:r>
          </a:p>
          <a:p>
            <a:pPr indent="-317500" algn="just">
              <a:lnSpc>
                <a:spcPct val="130000"/>
              </a:lnSpc>
              <a:buSzPts val="1400"/>
            </a:pPr>
            <a:r>
              <a:rPr lang="en-IN" sz="170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 Training</a:t>
            </a:r>
          </a:p>
          <a:p>
            <a:pPr indent="-317500" algn="just">
              <a:lnSpc>
                <a:spcPct val="130000"/>
              </a:lnSpc>
              <a:buSzPts val="1400"/>
            </a:pPr>
            <a:r>
              <a:rPr lang="en-IN" sz="170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 Detection</a:t>
            </a:r>
          </a:p>
          <a:p>
            <a:pPr indent="-317500" algn="just">
              <a:lnSpc>
                <a:spcPct val="130000"/>
              </a:lnSpc>
              <a:buSzPts val="1400"/>
            </a:pPr>
            <a:r>
              <a:rPr lang="en-IN" sz="170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 Blur</a:t>
            </a:r>
          </a:p>
          <a:p>
            <a:pPr marL="146050" indent="0">
              <a:buNone/>
            </a:pP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A9968D-3124-9F85-0A29-9DDA947CEF5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077316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CBFC3E-5236-E66E-72A1-90B123D5BB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0000" y="1318650"/>
            <a:ext cx="3668818" cy="1687200"/>
          </a:xfrm>
        </p:spPr>
        <p:txBody>
          <a:bodyPr>
            <a:normAutofit/>
          </a:bodyPr>
          <a:lstStyle/>
          <a:p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Preparation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AF01DF-FEC4-5D1F-EB97-88E0D72597D9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745184" y="1318650"/>
            <a:ext cx="4068616" cy="3025500"/>
          </a:xfrm>
        </p:spPr>
        <p:txBody>
          <a:bodyPr>
            <a:normAutofit fontScale="92500" lnSpcReduction="20000"/>
          </a:bodyPr>
          <a:lstStyle/>
          <a:p>
            <a:pPr indent="-317500" algn="just">
              <a:lnSpc>
                <a:spcPct val="130000"/>
              </a:lnSpc>
              <a:buSzPts val="1400"/>
            </a:pPr>
            <a:r>
              <a:rPr lang="en-IN" sz="170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Necessary images were collected from open source websites like Kaggle [1] and using the webcam.</a:t>
            </a:r>
          </a:p>
          <a:p>
            <a:pPr indent="-317500" algn="just">
              <a:lnSpc>
                <a:spcPct val="130000"/>
              </a:lnSpc>
              <a:buSzPts val="1400"/>
            </a:pPr>
            <a:endParaRPr lang="en-IN" sz="1700" dirty="0">
              <a:solidFill>
                <a:schemeClr val="tx2">
                  <a:lumMod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-317500" algn="just">
              <a:lnSpc>
                <a:spcPct val="130000"/>
              </a:lnSpc>
              <a:buSzPts val="1400"/>
            </a:pPr>
            <a:r>
              <a:rPr lang="en-IN" sz="170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Labelling (Person, Vehicle Reg. No, Legal Documents) was done with the help of Makesense.ai and </a:t>
            </a:r>
            <a:r>
              <a:rPr lang="en-IN" sz="1700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Roboflow</a:t>
            </a:r>
            <a:r>
              <a:rPr lang="en-IN" sz="170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indent="-317500" algn="just">
              <a:lnSpc>
                <a:spcPct val="130000"/>
              </a:lnSpc>
              <a:buSzPts val="1400"/>
            </a:pPr>
            <a:endParaRPr lang="en-IN" sz="1700" dirty="0">
              <a:solidFill>
                <a:schemeClr val="tx2">
                  <a:lumMod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-317500" algn="just">
              <a:lnSpc>
                <a:spcPct val="130000"/>
              </a:lnSpc>
              <a:buSzPts val="1400"/>
            </a:pPr>
            <a:r>
              <a:rPr lang="en-IN" sz="170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3199 out of around 5000 downloaded images were used for this project .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5F3BEE-ADC4-1E86-9AE2-FD0839F4377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4470601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D50724-CF1C-C4F4-2253-A283C6B95A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Training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68310D-C703-DCB7-391F-1783639E70DF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572000" y="1318650"/>
            <a:ext cx="4241800" cy="3459901"/>
          </a:xfrm>
        </p:spPr>
        <p:txBody>
          <a:bodyPr>
            <a:normAutofit/>
          </a:bodyPr>
          <a:lstStyle/>
          <a:p>
            <a:pPr indent="-317500" algn="just">
              <a:lnSpc>
                <a:spcPct val="130000"/>
              </a:lnSpc>
              <a:buSzPts val="1400"/>
            </a:pPr>
            <a:r>
              <a:rPr lang="en-IN" sz="170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dataset was divided into train and test sets (~80/20).</a:t>
            </a:r>
          </a:p>
          <a:p>
            <a:pPr indent="-317500" algn="just">
              <a:lnSpc>
                <a:spcPct val="130000"/>
              </a:lnSpc>
              <a:buSzPts val="1400"/>
            </a:pPr>
            <a:r>
              <a:rPr lang="en-IN" sz="170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Three different training models were used to train for object detection.</a:t>
            </a:r>
          </a:p>
          <a:p>
            <a:pPr lvl="1" indent="-317500" algn="just">
              <a:lnSpc>
                <a:spcPct val="130000"/>
              </a:lnSpc>
              <a:buSzPts val="1400"/>
            </a:pPr>
            <a:r>
              <a:rPr lang="en-IN" sz="150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SSD </a:t>
            </a:r>
            <a:r>
              <a:rPr lang="en-IN" sz="1500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MobileNet</a:t>
            </a:r>
            <a:r>
              <a:rPr lang="en-IN" sz="150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320x320</a:t>
            </a:r>
          </a:p>
          <a:p>
            <a:pPr lvl="2" indent="-317500" algn="just">
              <a:lnSpc>
                <a:spcPct val="130000"/>
              </a:lnSpc>
              <a:buSzPts val="1400"/>
            </a:pPr>
            <a:r>
              <a:rPr lang="en-IN" sz="160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Training steps : 20k</a:t>
            </a:r>
          </a:p>
          <a:p>
            <a:pPr lvl="1" indent="-317500" algn="just">
              <a:lnSpc>
                <a:spcPct val="130000"/>
              </a:lnSpc>
              <a:buSzPts val="1400"/>
            </a:pPr>
            <a:r>
              <a:rPr lang="en-IN" sz="1500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Yolo</a:t>
            </a:r>
            <a:r>
              <a:rPr lang="en-IN" sz="150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V5</a:t>
            </a:r>
          </a:p>
          <a:p>
            <a:pPr lvl="1" indent="-317500" algn="just">
              <a:lnSpc>
                <a:spcPct val="130000"/>
              </a:lnSpc>
              <a:buSzPts val="1400"/>
            </a:pPr>
            <a:r>
              <a:rPr lang="en-IN" sz="1500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Yolo</a:t>
            </a:r>
            <a:r>
              <a:rPr lang="en-IN" sz="150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V7</a:t>
            </a:r>
          </a:p>
          <a:p>
            <a:pPr lvl="2" indent="-317500" algn="just">
              <a:lnSpc>
                <a:spcPct val="130000"/>
              </a:lnSpc>
              <a:buSzPts val="1400"/>
            </a:pPr>
            <a:r>
              <a:rPr lang="en-IN" sz="150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100 epochs were used for training both </a:t>
            </a:r>
            <a:r>
              <a:rPr lang="en-IN" sz="1500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Yolo</a:t>
            </a:r>
            <a:r>
              <a:rPr lang="en-IN" sz="150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V5 and </a:t>
            </a:r>
            <a:r>
              <a:rPr lang="en-IN" sz="1500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Yolo</a:t>
            </a:r>
            <a:r>
              <a:rPr lang="en-IN" sz="150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V7</a:t>
            </a:r>
          </a:p>
          <a:p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654930-3099-07F6-B72B-985045F4396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573224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0BA33-8C14-B63E-C3FB-F3A1E2878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800" y="1249377"/>
            <a:ext cx="7688400" cy="535200"/>
          </a:xfrm>
        </p:spPr>
        <p:txBody>
          <a:bodyPr>
            <a:normAutofit fontScale="90000"/>
          </a:bodyPr>
          <a:lstStyle/>
          <a:p>
            <a:pPr algn="ctr"/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Training</a:t>
            </a:r>
            <a:b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SSD </a:t>
            </a:r>
            <a:r>
              <a:rPr lang="en-IN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MobileNet</a:t>
            </a:r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320x320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F73509-5174-8403-C9ED-C8265BC1928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F407819-CA0B-57EC-1138-35021E6D88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8989" r="66743"/>
          <a:stretch/>
        </p:blipFill>
        <p:spPr>
          <a:xfrm>
            <a:off x="2365506" y="2479762"/>
            <a:ext cx="1787236" cy="148890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DD7B75C-D6BA-57C3-74B2-58170AEAF9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247" y="2479762"/>
            <a:ext cx="1765259" cy="148534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41C54F7-8A5B-12E6-4B83-FF64F3116D7C}"/>
              </a:ext>
            </a:extLst>
          </p:cNvPr>
          <p:cNvSpPr txBox="1"/>
          <p:nvPr/>
        </p:nvSpPr>
        <p:spPr>
          <a:xfrm>
            <a:off x="2493401" y="4018721"/>
            <a:ext cx="125268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900" dirty="0"/>
              <a:t>Vehicle Registration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C4A975A-3DBC-8115-6B98-DD4AE6B6CFFA}"/>
              </a:ext>
            </a:extLst>
          </p:cNvPr>
          <p:cNvSpPr txBox="1"/>
          <p:nvPr/>
        </p:nvSpPr>
        <p:spPr>
          <a:xfrm>
            <a:off x="1046436" y="4018721"/>
            <a:ext cx="125268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900" dirty="0"/>
              <a:t>Face Detection</a:t>
            </a:r>
          </a:p>
        </p:txBody>
      </p:sp>
      <p:graphicFrame>
        <p:nvGraphicFramePr>
          <p:cNvPr id="3" name="Table 6">
            <a:extLst>
              <a:ext uri="{FF2B5EF4-FFF2-40B4-BE49-F238E27FC236}">
                <a16:creationId xmlns:a16="http://schemas.microsoft.com/office/drawing/2014/main" id="{80C52ACF-84D7-DEB8-DAB6-95C6E2F3AB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2728728"/>
              </p:ext>
            </p:extLst>
          </p:nvPr>
        </p:nvGraphicFramePr>
        <p:xfrm>
          <a:off x="4152742" y="2476197"/>
          <a:ext cx="4269104" cy="22239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6622">
                  <a:extLst>
                    <a:ext uri="{9D8B030D-6E8A-4147-A177-3AD203B41FA5}">
                      <a16:colId xmlns:a16="http://schemas.microsoft.com/office/drawing/2014/main" val="862937152"/>
                    </a:ext>
                  </a:extLst>
                </a:gridCol>
                <a:gridCol w="987930">
                  <a:extLst>
                    <a:ext uri="{9D8B030D-6E8A-4147-A177-3AD203B41FA5}">
                      <a16:colId xmlns:a16="http://schemas.microsoft.com/office/drawing/2014/main" val="2579456332"/>
                    </a:ext>
                  </a:extLst>
                </a:gridCol>
                <a:gridCol w="1067276">
                  <a:extLst>
                    <a:ext uri="{9D8B030D-6E8A-4147-A177-3AD203B41FA5}">
                      <a16:colId xmlns:a16="http://schemas.microsoft.com/office/drawing/2014/main" val="3021429884"/>
                    </a:ext>
                  </a:extLst>
                </a:gridCol>
                <a:gridCol w="1067276">
                  <a:extLst>
                    <a:ext uri="{9D8B030D-6E8A-4147-A177-3AD203B41FA5}">
                      <a16:colId xmlns:a16="http://schemas.microsoft.com/office/drawing/2014/main" val="2790797412"/>
                    </a:ext>
                  </a:extLst>
                </a:gridCol>
              </a:tblGrid>
              <a:tr h="362769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Loss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5186046"/>
                  </a:ext>
                </a:extLst>
              </a:tr>
              <a:tr h="564852">
                <a:tc>
                  <a:txBody>
                    <a:bodyPr/>
                    <a:lstStyle/>
                    <a:p>
                      <a:r>
                        <a:rPr lang="en-IN" dirty="0"/>
                        <a:t>Face Detection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N" dirty="0"/>
                        <a:t>0.65-0.806</a:t>
                      </a:r>
                    </a:p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N" dirty="0"/>
                        <a:t>0.826</a:t>
                      </a:r>
                    </a:p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N" dirty="0"/>
                        <a:t>&lt;0.1</a:t>
                      </a:r>
                    </a:p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589266"/>
                  </a:ext>
                </a:extLst>
              </a:tr>
              <a:tr h="564852">
                <a:tc>
                  <a:txBody>
                    <a:bodyPr/>
                    <a:lstStyle/>
                    <a:p>
                      <a:r>
                        <a:rPr lang="en-IN" dirty="0"/>
                        <a:t>Vehicle Reg. 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0.476-0.79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~0.18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3734465"/>
                  </a:ext>
                </a:extLst>
              </a:tr>
              <a:tr h="564852">
                <a:tc>
                  <a:txBody>
                    <a:bodyPr/>
                    <a:lstStyle/>
                    <a:p>
                      <a:r>
                        <a:rPr lang="en-IN" dirty="0"/>
                        <a:t>Legal - Documents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0.4 - 0.6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~.3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43079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450076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E583EB-8ED5-3AFD-C198-EFCCD7A02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 Detection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12FEBE-B743-50D0-D444-191C937677E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AB441FB-31C5-F435-3DDC-58AD4855E1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551" y="2988976"/>
            <a:ext cx="1658103" cy="155584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C72234A-55EE-D39D-9797-3D7A4C4A26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0009" y="3009158"/>
            <a:ext cx="1693558" cy="155584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0AD1F0A-BD42-202D-D68A-9B42B43FFC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3567" y="3042446"/>
            <a:ext cx="1620432" cy="152255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3A009E4-7BB7-B10F-3776-C61CA765E1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3999" y="3105921"/>
            <a:ext cx="2899281" cy="136231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B0F44C9-9570-A4E6-5FD5-765E7024B16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-907" t="7901" r="49466" b="-2268"/>
          <a:stretch/>
        </p:blipFill>
        <p:spPr>
          <a:xfrm>
            <a:off x="5838271" y="963998"/>
            <a:ext cx="2385368" cy="1943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385641"/>
      </p:ext>
    </p:extLst>
  </p:cSld>
  <p:clrMapOvr>
    <a:masterClrMapping/>
  </p:clrMapOvr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642</TotalTime>
  <Words>648</Words>
  <Application>Microsoft Office PowerPoint</Application>
  <PresentationFormat>On-screen Show (16:9)</PresentationFormat>
  <Paragraphs>139</Paragraphs>
  <Slides>21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Times New Roman</vt:lpstr>
      <vt:lpstr>Arial</vt:lpstr>
      <vt:lpstr>Average</vt:lpstr>
      <vt:lpstr>Lato</vt:lpstr>
      <vt:lpstr>Libre Franklin</vt:lpstr>
      <vt:lpstr>Raleway</vt:lpstr>
      <vt:lpstr>Streamline</vt:lpstr>
      <vt:lpstr>AI DRIVEN ADJUSTMENT OF PUBLIC IMAGES/VIDEOS FOR COMPLIANCE TO GENERAL DATA PROTECTION REGULATION (GDPR)</vt:lpstr>
      <vt:lpstr>Group Members</vt:lpstr>
      <vt:lpstr>Table of Content </vt:lpstr>
      <vt:lpstr>Overview</vt:lpstr>
      <vt:lpstr>Flow Process</vt:lpstr>
      <vt:lpstr>Dataset Preparation</vt:lpstr>
      <vt:lpstr>Model Training</vt:lpstr>
      <vt:lpstr>Model Training SSD MobileNet 320x320</vt:lpstr>
      <vt:lpstr>Object Detection</vt:lpstr>
      <vt:lpstr>Yolo V5</vt:lpstr>
      <vt:lpstr>Yolo V5 Detection</vt:lpstr>
      <vt:lpstr>Yolo V7</vt:lpstr>
      <vt:lpstr>Yolo V7 Detection</vt:lpstr>
      <vt:lpstr>Yolo V7 and V5 Comparison</vt:lpstr>
      <vt:lpstr>Object Blurring</vt:lpstr>
      <vt:lpstr>Object Blurring Results</vt:lpstr>
      <vt:lpstr>Limitations &amp; Tuning</vt:lpstr>
      <vt:lpstr>Application  Kivy Language</vt:lpstr>
      <vt:lpstr>  Live Demonstration </vt:lpstr>
      <vt:lpstr>PowerPoint Presentation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 DRIVEN ADJUSTMENT OF PUBLIC IMAGES/VIDEOS FOR COMPLIANCE TO GENERAL DATA PROTECTION REGULATION (GDPR)</dc:title>
  <dc:creator>Jemty Jose</dc:creator>
  <cp:lastModifiedBy>Jemty Jose</cp:lastModifiedBy>
  <cp:revision>56</cp:revision>
  <dcterms:modified xsi:type="dcterms:W3CDTF">2022-12-21T17:39:17Z</dcterms:modified>
</cp:coreProperties>
</file>